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</p:sldMasterIdLst>
  <p:notesMasterIdLst>
    <p:notesMasterId r:id="rId64"/>
  </p:notesMasterIdLst>
  <p:sldIdLst>
    <p:sldId id="278" r:id="rId13"/>
    <p:sldId id="271" r:id="rId14"/>
    <p:sldId id="275" r:id="rId15"/>
    <p:sldId id="334" r:id="rId16"/>
    <p:sldId id="267" r:id="rId17"/>
    <p:sldId id="279" r:id="rId18"/>
    <p:sldId id="282" r:id="rId19"/>
    <p:sldId id="284" r:id="rId20"/>
    <p:sldId id="259" r:id="rId21"/>
    <p:sldId id="270" r:id="rId22"/>
    <p:sldId id="269" r:id="rId23"/>
    <p:sldId id="287" r:id="rId24"/>
    <p:sldId id="285" r:id="rId25"/>
    <p:sldId id="302" r:id="rId26"/>
    <p:sldId id="301" r:id="rId27"/>
    <p:sldId id="303" r:id="rId28"/>
    <p:sldId id="300" r:id="rId29"/>
    <p:sldId id="299" r:id="rId30"/>
    <p:sldId id="298" r:id="rId31"/>
    <p:sldId id="297" r:id="rId32"/>
    <p:sldId id="296" r:id="rId33"/>
    <p:sldId id="295" r:id="rId34"/>
    <p:sldId id="294" r:id="rId35"/>
    <p:sldId id="290" r:id="rId36"/>
    <p:sldId id="304" r:id="rId37"/>
    <p:sldId id="327" r:id="rId38"/>
    <p:sldId id="310" r:id="rId39"/>
    <p:sldId id="311" r:id="rId40"/>
    <p:sldId id="308" r:id="rId41"/>
    <p:sldId id="309" r:id="rId42"/>
    <p:sldId id="306" r:id="rId43"/>
    <p:sldId id="307" r:id="rId44"/>
    <p:sldId id="305" r:id="rId45"/>
    <p:sldId id="328" r:id="rId46"/>
    <p:sldId id="286" r:id="rId47"/>
    <p:sldId id="326" r:id="rId48"/>
    <p:sldId id="325" r:id="rId49"/>
    <p:sldId id="324" r:id="rId50"/>
    <p:sldId id="323" r:id="rId51"/>
    <p:sldId id="329" r:id="rId52"/>
    <p:sldId id="330" r:id="rId53"/>
    <p:sldId id="322" r:id="rId54"/>
    <p:sldId id="321" r:id="rId55"/>
    <p:sldId id="319" r:id="rId56"/>
    <p:sldId id="320" r:id="rId57"/>
    <p:sldId id="331" r:id="rId58"/>
    <p:sldId id="332" r:id="rId59"/>
    <p:sldId id="318" r:id="rId60"/>
    <p:sldId id="317" r:id="rId61"/>
    <p:sldId id="316" r:id="rId62"/>
    <p:sldId id="315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D00"/>
    <a:srgbClr val="CC3300"/>
    <a:srgbClr val="008000"/>
    <a:srgbClr val="3366FF"/>
    <a:srgbClr val="006BC4"/>
    <a:srgbClr val="127C6F"/>
    <a:srgbClr val="990000"/>
    <a:srgbClr val="FF9900"/>
    <a:srgbClr val="663300"/>
    <a:srgbClr val="18A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3DE20-14DB-4C74-ABA3-A875D3A87E3C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E5E1D-1AA5-4CEC-B67A-F9D8BE484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6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5E1D-1AA5-4CEC-B67A-F9D8BE484B4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24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5E1D-1AA5-4CEC-B67A-F9D8BE484B4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807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E5E1D-1AA5-4CEC-B67A-F9D8BE484B4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32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559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547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853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696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30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658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960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022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844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4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24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5ED6D-5A01-4EB2-A8E2-460564DAA3D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4CA1F-FB09-4795-AB5E-57FDA9C6251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770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4B006-12D7-4AED-AFB3-A8A48AA67AF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5C3E-F4CD-4449-AC83-8817B0D45AD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59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A1DC-6AA0-4630-9ED5-8DC7C8A07BC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D061F-A77A-4934-B4CC-7ECE29F4549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66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9695-6954-4EF5-87ED-950166E2D5E7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33398-3F93-4E6D-9510-F1654F913B2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36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8BDE7-BD70-4A0A-91D5-78F817E0A9D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0F94-180F-4545-AECF-FB5982B90A9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590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2C575-62E2-427C-9619-318AFC2E5CB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C285D-3F23-4408-B098-06F8C1021A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54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C1A90-B737-427B-9B3E-0C6AF14445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104E0-11F7-4B96-B60B-D30726C86D8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276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6B262-C0BE-4C57-95E9-0356292E0DE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55E48-7EE1-4E06-959D-DD2563DB46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986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753D1-4358-4F20-A97A-822B02FC885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E67BF-520C-4430-8E62-726664A6CBD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3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3EB95-B9AE-4099-9F43-E89E8734C431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61E66-EDDB-4F43-ADE3-C811271B341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921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DB54-05A6-4D5C-93D2-D3170A0C38A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0ACB-7CBD-4382-90C6-05BE414338F9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910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87D3-7A02-4A77-B79F-A89CCFE719BF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7EF23-5790-46BD-A1D0-9A5AF503439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682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5ED6D-5A01-4EB2-A8E2-460564DAA3D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4CA1F-FB09-4795-AB5E-57FDA9C6251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265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4B006-12D7-4AED-AFB3-A8A48AA67AF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5C3E-F4CD-4449-AC83-8817B0D45AD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832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A1DC-6AA0-4630-9ED5-8DC7C8A07BC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D061F-A77A-4934-B4CC-7ECE29F4549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98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9695-6954-4EF5-87ED-950166E2D5E7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33398-3F93-4E6D-9510-F1654F913B2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926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8BDE7-BD70-4A0A-91D5-78F817E0A9D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0F94-180F-4545-AECF-FB5982B90A9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337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2C575-62E2-427C-9619-318AFC2E5CB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C285D-3F23-4408-B098-06F8C1021A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093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C1A90-B737-427B-9B3E-0C6AF14445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104E0-11F7-4B96-B60B-D30726C86D8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236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6B262-C0BE-4C57-95E9-0356292E0DE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55E48-7EE1-4E06-959D-DD2563DB46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53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DAB0D-9DE9-48F6-951A-78C3181FEBD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E5ED7-ED73-41A1-830E-FF8CF6FDA4B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429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753D1-4358-4F20-A97A-822B02FC885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E67BF-520C-4430-8E62-726664A6CBD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7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DB54-05A6-4D5C-93D2-D3170A0C38A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0ACB-7CBD-4382-90C6-05BE414338F9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796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87D3-7A02-4A77-B79F-A89CCFE719BF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7EF23-5790-46BD-A1D0-9A5AF503439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79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42BD9-1EAF-4C1C-BF83-5302A10984F5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5C2C6-96F4-4850-B85C-9D509C355F8B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48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FC51-74AC-4846-BCE6-0B612AF74BE7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370B-8736-4D1D-9DD4-39FBA441BEE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41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B9500-9058-41B7-8970-0F862BFD8C7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9283D-3E61-4B5A-B41C-8CAF65509C29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70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0B8B2-03F4-4C78-8FE0-80AED7E5CFB5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7D9FB-999D-4382-9D06-940D7A1F85A9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2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DE563-2F79-49F5-A697-E8CFEDC2C827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8931B-EB9C-4E41-88EC-E3F47B02332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BC5C7-22D5-43D6-849E-2FDD990EE62C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A42C5-22CC-447B-A941-3D75FD573C8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12439-CAD0-4027-938C-25FEAEC042D5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6E0BF-B1A4-4709-AF84-6B671CAEE8D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3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18C31-9328-4EDF-82C2-8301E97CA4F5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BAEC7-27B6-4065-A7E4-7591B845DD8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14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F73BE-7063-4257-B4BB-C90ECFB4AD5C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9F812-9A68-44DF-AD1E-567C242EC55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80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83085-38FC-4BC4-94C2-EFD6D38BA59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E112-E3D0-4338-8DE2-C216390D7B7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6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E173-B942-45F4-B83F-A1F9B5E7B6C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D0F26-6515-4EEE-87EE-F7EDA35509D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8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E7887-F26E-475F-89E3-FC44D5B97ED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8ED28-E8E1-4BD9-B554-FFA337F6938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06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20487-0122-4BA5-B36A-30D4A2975BC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8A9ED-C13C-426B-8CFD-A788F10B856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08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D7EDD-A44D-4E19-9475-58512ACDEE5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EB664-1B7D-449F-99B3-809E394E2B37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94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9D87-CD1C-4223-B318-A61D85D15E6F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E1B4D-DB04-4107-A6A0-878623CF209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2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FA675-35BE-491C-AC41-77723ED60471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8722A-EA7B-4CE0-8491-2F08179647A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3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97200-0FAA-4CB5-B6B5-5EF6B7E4105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FD0B-C917-49C5-B544-059E67AD33B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85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532D3-4777-453E-AC8D-FE1AB70B524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0317F-6994-4BCA-B359-ACE80827E54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12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0699-67B3-4A55-B18A-8A32D60AEF56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2ECC2-2235-47AD-B47A-86F07B9C597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86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BB21A-45BA-49EC-9360-CCD396CEDB6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66ABF-D9B3-4C4E-A777-AA47580374A4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60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83085-38FC-4BC4-94C2-EFD6D38BA59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E112-E3D0-4338-8DE2-C216390D7B7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34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E173-B942-45F4-B83F-A1F9B5E7B6C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D0F26-6515-4EEE-87EE-F7EDA35509D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53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E7887-F26E-475F-89E3-FC44D5B97ED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8ED28-E8E1-4BD9-B554-FFA337F6938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89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20487-0122-4BA5-B36A-30D4A2975BC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8A9ED-C13C-426B-8CFD-A788F10B856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50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D7EDD-A44D-4E19-9475-58512ACDEE5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EB664-1B7D-449F-99B3-809E394E2B37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93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9D87-CD1C-4223-B318-A61D85D15E6F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E1B4D-DB04-4107-A6A0-878623CF209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9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FA675-35BE-491C-AC41-77723ED60471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8722A-EA7B-4CE0-8491-2F08179647A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90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97200-0FAA-4CB5-B6B5-5EF6B7E4105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FD0B-C917-49C5-B544-059E67AD33B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06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532D3-4777-453E-AC8D-FE1AB70B524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0317F-6994-4BCA-B359-ACE80827E54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09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0699-67B3-4A55-B18A-8A32D60AEF56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2ECC2-2235-47AD-B47A-86F07B9C597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13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BB21A-45BA-49EC-9360-CCD396CEDB6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66ABF-D9B3-4C4E-A777-AA47580374A4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88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5ED6D-5A01-4EB2-A8E2-460564DAA3D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4CA1F-FB09-4795-AB5E-57FDA9C6251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18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4B006-12D7-4AED-AFB3-A8A48AA67AF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5C3E-F4CD-4449-AC83-8817B0D45AD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65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A1DC-6AA0-4630-9ED5-8DC7C8A07BC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D061F-A77A-4934-B4CC-7ECE29F4549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83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9695-6954-4EF5-87ED-950166E2D5E7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33398-3F93-4E6D-9510-F1654F913B2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62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8BDE7-BD70-4A0A-91D5-78F817E0A9D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0F94-180F-4545-AECF-FB5982B90A9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7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2C575-62E2-427C-9619-318AFC2E5CB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C285D-3F23-4408-B098-06F8C1021A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21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C1A90-B737-427B-9B3E-0C6AF14445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104E0-11F7-4B96-B60B-D30726C86D8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99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6B262-C0BE-4C57-95E9-0356292E0DE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55E48-7EE1-4E06-959D-DD2563DB46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74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753D1-4358-4F20-A97A-822B02FC885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E67BF-520C-4430-8E62-726664A6CBD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421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DB54-05A6-4D5C-93D2-D3170A0C38A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0ACB-7CBD-4382-90C6-05BE414338F9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11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87D3-7A02-4A77-B79F-A89CCFE719BF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7EF23-5790-46BD-A1D0-9A5AF503439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6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5ED6D-5A01-4EB2-A8E2-460564DAA3D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4CA1F-FB09-4795-AB5E-57FDA9C6251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01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4B006-12D7-4AED-AFB3-A8A48AA67AF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5C3E-F4CD-4449-AC83-8817B0D45AD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399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A1DC-6AA0-4630-9ED5-8DC7C8A07BC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D061F-A77A-4934-B4CC-7ECE29F4549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24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9695-6954-4EF5-87ED-950166E2D5E7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33398-3F93-4E6D-9510-F1654F913B2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8BDE7-BD70-4A0A-91D5-78F817E0A9D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0F94-180F-4545-AECF-FB5982B90A9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58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2C575-62E2-427C-9619-318AFC2E5CB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C285D-3F23-4408-B098-06F8C1021A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28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C1A90-B737-427B-9B3E-0C6AF14445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104E0-11F7-4B96-B60B-D30726C86D8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45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6B262-C0BE-4C57-95E9-0356292E0DE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55E48-7EE1-4E06-959D-DD2563DB46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1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753D1-4358-4F20-A97A-822B02FC885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E67BF-520C-4430-8E62-726664A6CBD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48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DB54-05A6-4D5C-93D2-D3170A0C38A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0ACB-7CBD-4382-90C6-05BE414338F9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5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87D3-7A02-4A77-B79F-A89CCFE719BF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7EF23-5790-46BD-A1D0-9A5AF503439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93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5ED6D-5A01-4EB2-A8E2-460564DAA3D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4CA1F-FB09-4795-AB5E-57FDA9C6251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33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4B006-12D7-4AED-AFB3-A8A48AA67AF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5C3E-F4CD-4449-AC83-8817B0D45AD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690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A1DC-6AA0-4630-9ED5-8DC7C8A07BC0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D061F-A77A-4934-B4CC-7ECE29F4549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3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9695-6954-4EF5-87ED-950166E2D5E7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33398-3F93-4E6D-9510-F1654F913B2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53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8BDE7-BD70-4A0A-91D5-78F817E0A9D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0F94-180F-4545-AECF-FB5982B90A9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065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2C575-62E2-427C-9619-318AFC2E5CB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C285D-3F23-4408-B098-06F8C1021A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7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C1A90-B737-427B-9B3E-0C6AF14445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104E0-11F7-4B96-B60B-D30726C86D8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616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6B262-C0BE-4C57-95E9-0356292E0DE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55E48-7EE1-4E06-959D-DD2563DB46E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577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753D1-4358-4F20-A97A-822B02FC885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E67BF-520C-4430-8E62-726664A6CBD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879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DB54-05A6-4D5C-93D2-D3170A0C38A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0ACB-7CBD-4382-90C6-05BE414338F9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7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87D3-7A02-4A77-B79F-A89CCFE719BF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7EF23-5790-46BD-A1D0-9A5AF503439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83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649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2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788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266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868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345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38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645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368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115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330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215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532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154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403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511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339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560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58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624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4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3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F283A0-5716-4A52-BA53-57B95B3F9B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225390-C3B5-4BCB-9A94-D5DB44DE864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35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F283A0-5716-4A52-BA53-57B95B3F9B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225390-C3B5-4BCB-9A94-D5DB44DE864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30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412F3F-0AD1-459D-8635-D3BB473A81A5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2A78FC-F694-4EB9-B213-6C73D2D56117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61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3F3532-25AF-4AEE-BFB6-297E0BCAD45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42F8D4-FFC4-4886-AB3C-CF97EB15062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41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3F3532-25AF-4AEE-BFB6-297E0BCAD45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42F8D4-FFC4-4886-AB3C-CF97EB15062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99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F283A0-5716-4A52-BA53-57B95B3F9B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225390-C3B5-4BCB-9A94-D5DB44DE864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18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F283A0-5716-4A52-BA53-57B95B3F9B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225390-C3B5-4BCB-9A94-D5DB44DE864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04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F283A0-5716-4A52-BA53-57B95B3F9B7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09.10.2011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225390-C3B5-4BCB-9A94-D5DB44DE864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257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430A6-54A3-4A71-95BC-1EC0AC2DC0C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2F6D9-F4BC-4639-B197-FEE8ECD23A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2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2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microsoft.com/office/2007/relationships/hdphoto" Target="../media/hdphoto15.wdp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8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6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9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112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12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2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5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microsoft.com/office/2007/relationships/hdphoto" Target="../media/hdphoto22.wdp"/><Relationship Id="rId7" Type="http://schemas.microsoft.com/office/2007/relationships/hdphoto" Target="../media/hdphoto23.wd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61.png"/><Relationship Id="rId5" Type="http://schemas.openxmlformats.org/officeDocument/2006/relationships/image" Target="../media/image160.jpeg"/><Relationship Id="rId4" Type="http://schemas.openxmlformats.org/officeDocument/2006/relationships/image" Target="../media/image159.gif"/><Relationship Id="rId9" Type="http://schemas.openxmlformats.org/officeDocument/2006/relationships/image" Target="../media/image1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jpe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microsoft.com/office/2007/relationships/hdphoto" Target="../media/hdphoto15.wdp"/><Relationship Id="rId7" Type="http://schemas.openxmlformats.org/officeDocument/2006/relationships/image" Target="../media/image191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jpe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97.pn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20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20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microsoft.com/office/2007/relationships/hdphoto" Target="../media/hdphoto25.wdp"/><Relationship Id="rId4" Type="http://schemas.openxmlformats.org/officeDocument/2006/relationships/image" Target="../media/image20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7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481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2787" y="404664"/>
            <a:ext cx="9539323" cy="43924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молодежных читательских клубов как средство позитивной самореализации молодежи.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869160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34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Елена Владимировна Корниленко, заведующая сектором социализации молодежи ЦГБ</a:t>
            </a:r>
          </a:p>
          <a:p>
            <a:pPr algn="r"/>
            <a:r>
              <a:rPr lang="ru-RU" sz="34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МБУК Североморская ЦБС</a:t>
            </a:r>
          </a:p>
          <a:p>
            <a:pPr algn="r"/>
            <a:r>
              <a:rPr lang="ru-RU" sz="34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г. Североморск Мурманской области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1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8"/>
            <a:ext cx="9144000" cy="685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3752922" cy="249329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94711"/>
            <a:ext cx="3719728" cy="23042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1"/>
            <a:ext cx="3320626" cy="216088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6512" y="189434"/>
            <a:ext cx="4824537" cy="143936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2001 год - Центр </a:t>
            </a:r>
            <a:r>
              <a:rPr lang="ru-RU" sz="3600" b="1" spc="5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информационной поддержки молодежи</a:t>
            </a:r>
            <a:endParaRPr lang="ru-RU" sz="3600" b="1" spc="50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2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02"/>
            <a:ext cx="9144000" cy="686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99792" y="-195585"/>
            <a:ext cx="396044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2003 год</a:t>
            </a:r>
            <a:endParaRPr lang="ru-RU" sz="54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481" y1="25874" x2="10648" y2="43357"/>
                        <a14:foregroundMark x1="2778" y1="45455" x2="10185" y2="57692"/>
                        <a14:foregroundMark x1="7870" y1="26923" x2="11574" y2="33566"/>
                        <a14:foregroundMark x1="7870" y1="25524" x2="8796" y2="23776"/>
                        <a14:foregroundMark x1="11574" y1="47902" x2="12500" y2="53147"/>
                        <a14:foregroundMark x1="91667" y1="22727" x2="95370" y2="30769"/>
                        <a14:foregroundMark x1="83796" y1="44056" x2="88426" y2="38112"/>
                        <a14:backgroundMark x1="7407" y1="18881" x2="27315" y2="5245"/>
                        <a14:backgroundMark x1="28241" y1="5594" x2="52315" y2="1399"/>
                        <a14:backgroundMark x1="57870" y1="2448" x2="84722" y2="7343"/>
                        <a14:backgroundMark x1="87037" y1="8392" x2="93519" y2="1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155"/>
            <a:ext cx="1316850" cy="17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58" y1="44848" x2="5820" y2="27879"/>
                        <a14:foregroundMark x1="6349" y1="71515" x2="19577" y2="92727"/>
                        <a14:foregroundMark x1="95238" y1="38182" x2="95238" y2="62424"/>
                        <a14:foregroundMark x1="77249" y1="36970" x2="91534" y2="56970"/>
                        <a14:foregroundMark x1="77778" y1="65455" x2="88360" y2="67879"/>
                        <a14:foregroundMark x1="7937" y1="65455" x2="79894" y2="66667"/>
                        <a14:foregroundMark x1="29630" y1="21818" x2="37037" y2="13333"/>
                        <a14:foregroundMark x1="31746" y1="27273" x2="37037" y2="28485"/>
                        <a14:foregroundMark x1="23810" y1="73939" x2="33862" y2="70303"/>
                        <a14:foregroundMark x1="33333" y1="78182" x2="31746" y2="67879"/>
                        <a14:foregroundMark x1="23810" y1="76364" x2="20635" y2="66667"/>
                        <a14:foregroundMark x1="84127" y1="42424" x2="85714" y2="37576"/>
                        <a14:foregroundMark x1="76720" y1="63636" x2="84127" y2="63636"/>
                        <a14:foregroundMark x1="12698" y1="51515" x2="13757" y2="44848"/>
                        <a14:backgroundMark x1="529" y1="43636" x2="5291" y2="28485"/>
                        <a14:backgroundMark x1="5291" y1="75152" x2="14815" y2="89697"/>
                        <a14:backgroundMark x1="15873" y1="88485" x2="19577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4" y="1988840"/>
            <a:ext cx="2664296" cy="232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2910434" cy="329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2800" y1="11638" x2="87200" y2="1293"/>
                        <a14:foregroundMark x1="84400" y1="25431" x2="91200" y2="5603"/>
                        <a14:foregroundMark x1="85200" y1="33190" x2="92800" y2="11638"/>
                        <a14:foregroundMark x1="51600" y1="52586" x2="51600" y2="52586"/>
                        <a14:foregroundMark x1="74000" y1="58190" x2="74000" y2="58190"/>
                        <a14:foregroundMark x1="78000" y1="54310" x2="78000" y2="54310"/>
                        <a14:foregroundMark x1="82400" y1="48707" x2="82400" y2="48707"/>
                        <a14:foregroundMark x1="84000" y1="44397" x2="84000" y2="44397"/>
                        <a14:foregroundMark x1="84800" y1="41379" x2="84800" y2="41379"/>
                        <a14:foregroundMark x1="88400" y1="37500" x2="88400" y2="37500"/>
                        <a14:foregroundMark x1="88400" y1="36638" x2="88400" y2="36638"/>
                        <a14:foregroundMark x1="77600" y1="48276" x2="77600" y2="48276"/>
                        <a14:foregroundMark x1="80800" y1="46552" x2="80800" y2="46552"/>
                        <a14:foregroundMark x1="70800" y1="25000" x2="70800" y2="25000"/>
                        <a14:foregroundMark x1="73600" y1="20690" x2="73600" y2="20690"/>
                        <a14:foregroundMark x1="75200" y1="18966" x2="75200" y2="18966"/>
                        <a14:foregroundMark x1="76800" y1="15086" x2="76800" y2="15086"/>
                        <a14:foregroundMark x1="54000" y1="50000" x2="54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93" y="1732241"/>
            <a:ext cx="2524979" cy="234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097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истратор\Рабочий стол\доклад\шаблоны молодежные\PeopleSlai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39552" y="-20200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Открываем новый клуб:</a:t>
            </a:r>
            <a:endParaRPr lang="ru-RU" sz="5400" b="1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0166" y="1628800"/>
            <a:ext cx="9232354" cy="4248472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q"/>
            </a:pPr>
            <a:r>
              <a: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Насколько </a:t>
            </a:r>
            <a:r>
              <a:rPr lang="ru-RU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 предмет  объединения  людей </a:t>
            </a:r>
            <a:r>
              <a: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интересен? 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Будет </a:t>
            </a:r>
            <a:r>
              <a:rPr lang="ru-RU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 ли  </a:t>
            </a:r>
            <a:r>
              <a: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интерес </a:t>
            </a:r>
            <a:r>
              <a:rPr lang="ru-RU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 к  теме  </a:t>
            </a:r>
            <a:r>
              <a: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продолжителен?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Вписывается </a:t>
            </a:r>
            <a:r>
              <a:rPr lang="ru-RU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 клуб  </a:t>
            </a:r>
            <a:r>
              <a: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в </a:t>
            </a:r>
            <a:r>
              <a:rPr lang="ru-RU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 общую  </a:t>
            </a:r>
            <a:r>
              <a: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концепцию деятельности </a:t>
            </a:r>
            <a:r>
              <a:rPr lang="ru-RU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 библиотеки</a:t>
            </a:r>
            <a:r>
              <a:rPr lang="ru-RU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990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58" y="0"/>
            <a:ext cx="9204058" cy="68839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293096"/>
            <a:ext cx="9169400" cy="173067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Клуб интеллектуальной игры </a:t>
            </a:r>
            <a:r>
              <a:rPr lang="ru-RU" sz="5400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«ЧТО? ГДЕ? КОГДА?»</a:t>
            </a:r>
            <a:endParaRPr lang="ru-RU" sz="5400" b="1" spc="50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59" y="44624"/>
            <a:ext cx="5793424" cy="43450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6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2700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81" y="376637"/>
            <a:ext cx="9038238" cy="184655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i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24  ЯНВАРЯ  2004 г. </a:t>
            </a:r>
            <a:r>
              <a:rPr lang="ru-RU" sz="4000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br>
              <a:rPr lang="ru-RU" sz="4000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ОТКРЫТИЕ  СЕВЕРОМОРСКОГО  ОТДЕЛЕНИЯ  КЛУБА</a:t>
            </a:r>
            <a:r>
              <a:rPr lang="ru-RU" sz="4000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000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C:\Users\1\Desktop\фото для витрины\ЧГК архив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2716" y="2060848"/>
            <a:ext cx="6878568" cy="415779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95596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8" y="0"/>
            <a:ext cx="9165851" cy="6874388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2547" y="158164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Клуб «ЧТО? ГДЕ? КОГДА?»</a:t>
            </a:r>
            <a:endParaRPr lang="ru-RU" spc="50" dirty="0">
              <a:ln w="1143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5299">
            <a:off x="4045841" y="624510"/>
            <a:ext cx="4770097" cy="40180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7" y="1268759"/>
            <a:ext cx="3822483" cy="272953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perspectiveRigh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23437">
            <a:off x="4468560" y="3786935"/>
            <a:ext cx="4207315" cy="3131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52081"/>
            <a:ext cx="3468240" cy="26011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1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ru-RU" sz="3600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    </a:t>
            </a:r>
            <a:r>
              <a:rPr lang="ru-RU" sz="36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Пять причин необходимости вступить  </a:t>
            </a:r>
            <a:br>
              <a:rPr lang="ru-RU" sz="36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</a:br>
            <a:r>
              <a:rPr lang="ru-RU" sz="36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             в клуб "Что? Где? Когда?":</a:t>
            </a:r>
            <a:r>
              <a:rPr lang="ru-RU" sz="32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sz="32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</a:br>
            <a:r>
              <a:rPr lang="ru-RU" sz="12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sz="12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12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                  </a:t>
            </a:r>
            <a: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1. Проверить свои знания, логику и мышление, </a:t>
            </a:r>
            <a:b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добавить «парочку извилин».</a:t>
            </a:r>
            <a:b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         2. Найти новых  друзей, увлеченных  общими</a:t>
            </a:r>
            <a:b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интересами «убить время с пользой».</a:t>
            </a:r>
            <a:b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         3. Создать свою  сплоченную команду единомышленников, которым нечего делать</a:t>
            </a:r>
            <a:b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рано утром в воскресенье.</a:t>
            </a:r>
            <a:b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         4. Учиться концентрировать свои силы, внимание,    внутренний потенциал в экстремальных условиях,     когда нужно «порвать всех».</a:t>
            </a:r>
            <a:b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        5. Участвовать в выездных турнирах игры «Что? Где? Когда?» в других городах России, чтобы показать,    на что мы способны.</a:t>
            </a:r>
            <a: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/>
            </a:r>
            <a:br>
              <a:rPr lang="ru-RU" sz="2400" spc="5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endParaRPr lang="ru-RU" sz="2400" spc="50" dirty="0">
              <a:ln w="11430">
                <a:solidFill>
                  <a:schemeClr val="accent1">
                    <a:lumMod val="75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14802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38" y="769525"/>
            <a:ext cx="4104456" cy="531894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9641">
            <a:off x="940371" y="482093"/>
            <a:ext cx="3090863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bliqueBottomLef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 descr="H:\доклад\фото чгк\Изображение 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72010"/>
            <a:ext cx="3505433" cy="2629495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5362" name="Picture 2" descr="H:\доклад\фото чгк\фото клуба ЧГК\SDC10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483006"/>
            <a:ext cx="3351427" cy="25135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H:\доклад\фото чгк\фото клуба ЧГК\Тренировка в клубе ЧГ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92" y="3483007"/>
            <a:ext cx="3351427" cy="25135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:\доклад\фото чгк\фото клуба ЧГК\IMG_89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47750"/>
            <a:ext cx="3552394" cy="26642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76672"/>
            <a:ext cx="4104456" cy="2714233"/>
          </a:xfrm>
        </p:spPr>
        <p:txBody>
          <a:bodyPr>
            <a:no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Клуб </a:t>
            </a:r>
            <a:br>
              <a:rPr lang="ru-RU" sz="54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«ЧТО? ГДЕ? КОГДА?»</a:t>
            </a:r>
            <a:endParaRPr lang="ru-RU" sz="5400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1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3918147" cy="2520280"/>
          </a:xfrm>
        </p:spPr>
        <p:txBody>
          <a:bodyPr>
            <a:normAutofit fontScale="90000"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Клуб </a:t>
            </a:r>
            <a:br>
              <a:rPr lang="ru-RU" sz="54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«ЧТО?ГДЕ?</a:t>
            </a:r>
            <a:br>
              <a:rPr lang="ru-RU" sz="54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КОГДА?»</a:t>
            </a:r>
            <a:endParaRPr lang="ru-RU" sz="5400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 descr="H:\доклад\фото чгк\фото клуба ЧГК\P1050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9000"/>
            <a:ext cx="3418348" cy="25636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доклад\фото чгк\фото клуба ЧГК\IMG_63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54" r="238" b="6903"/>
          <a:stretch/>
        </p:blipFill>
        <p:spPr bwMode="auto">
          <a:xfrm>
            <a:off x="4162400" y="634802"/>
            <a:ext cx="3655031" cy="24854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:\доклад\фото чгк\фото клуба ЧГК\untitled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8" y="3429000"/>
            <a:ext cx="3840622" cy="25636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Администратор\Рабочий стол\доклад\шаблоны молодежные\(50)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646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" b="100000" l="0" r="99686">
                        <a14:backgroundMark x1="628" y1="93510" x2="15602" y2="93775"/>
                        <a14:backgroundMark x1="15497" y1="94834" x2="26073" y2="99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8"/>
          <a:stretch/>
        </p:blipFill>
        <p:spPr bwMode="auto">
          <a:xfrm>
            <a:off x="2012822" y="0"/>
            <a:ext cx="7158934" cy="5979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0646" y="33265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n w="190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честь юбилея город расцветает.</a:t>
            </a:r>
          </a:p>
          <a:p>
            <a:r>
              <a:rPr lang="ru-RU" b="1" i="1" dirty="0">
                <a:ln w="190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ним заодно среди весенних дней</a:t>
            </a:r>
          </a:p>
          <a:p>
            <a:r>
              <a:rPr lang="ru-RU" b="1" i="1" dirty="0">
                <a:ln w="190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 наша отмечает</a:t>
            </a:r>
          </a:p>
          <a:p>
            <a:r>
              <a:rPr lang="ru-RU" b="1" i="1" dirty="0">
                <a:ln w="190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Шестидесятый юбилей.</a:t>
            </a:r>
          </a:p>
          <a:p>
            <a:r>
              <a:rPr lang="ru-RU" b="1" i="1" dirty="0" smtClean="0">
                <a:ln w="190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В</a:t>
            </a:r>
            <a:r>
              <a:rPr lang="ru-RU" b="1" i="1" dirty="0">
                <a:ln w="190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Соловьев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819743"/>
            <a:ext cx="8515638" cy="3772917"/>
          </a:xfrm>
        </p:spPr>
        <p:txBody>
          <a:bodyPr>
            <a:normAutofit/>
            <a:scene3d>
              <a:camera prst="perspective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Центральной</a:t>
            </a:r>
            <a:r>
              <a:rPr lang="ru-RU" sz="54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городской библиотеке </a:t>
            </a:r>
            <a:r>
              <a:rPr lang="ru-RU" sz="100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ru-RU" sz="100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60.</a:t>
            </a:r>
            <a:endParaRPr lang="ru-RU" sz="10000" b="1" spc="50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961"/>
            <a:ext cx="1905318" cy="1547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86" y="1196752"/>
            <a:ext cx="1368153" cy="151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6584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4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КЛУБ «ЧТО? ГДЕ? КОГДА?»</a:t>
            </a:r>
            <a:endParaRPr lang="ru-RU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0" name="Picture 2" descr="H:\доклад\фото чгк\фото клуба ЧГК\S73023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7" r="9659" b="-1"/>
          <a:stretch/>
        </p:blipFill>
        <p:spPr bwMode="auto">
          <a:xfrm>
            <a:off x="683568" y="1751735"/>
            <a:ext cx="2782454" cy="4135233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H:\доклад\фото чгк\фото клуба ЧГК\IMG_63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 r="14923"/>
          <a:stretch/>
        </p:blipFill>
        <p:spPr bwMode="auto">
          <a:xfrm>
            <a:off x="3543300" y="1527513"/>
            <a:ext cx="2057400" cy="43371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Documents and Settings\Администратор\Рабочий стол\доклад\фото чгк\SDC161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/>
          <a:stretch/>
        </p:blipFill>
        <p:spPr bwMode="auto">
          <a:xfrm>
            <a:off x="5600700" y="1751735"/>
            <a:ext cx="2955960" cy="4088124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99412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Команда «Альянс»</a:t>
            </a:r>
            <a:endParaRPr lang="ru-RU" b="1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15890"/>
            <a:ext cx="3398083" cy="25568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C:\Documents and Settings\Администратор\Рабочий стол\доклад\фото чгк\Альянс- команда чемпион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05" y="1215739"/>
            <a:ext cx="3552901" cy="25381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2278"/>
            <a:ext cx="1224136" cy="182948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6510"/>
            <a:ext cx="3997946" cy="273069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06" y="3846635"/>
            <a:ext cx="3629282" cy="272516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1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Клуб «ЧТО? ГДЕ? КОГДА?»</a:t>
            </a:r>
            <a:endParaRPr lang="ru-RU" spc="50" dirty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H:\доклад\фото чгк\фото клуба ЧГК\клуб Что Где Когда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70" y="1484784"/>
            <a:ext cx="7423659" cy="47085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</a:t>
            </a:r>
            <a:r>
              <a:rPr lang="ru-RU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ru-RU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манга</a:t>
            </a:r>
            <a:r>
              <a:rPr lang="ru-RU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клуб </a:t>
            </a:r>
            <a:r>
              <a:rPr lang="ru-RU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отаку</a:t>
            </a:r>
            <a:r>
              <a:rPr lang="ru-RU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Danketsu</a:t>
            </a:r>
            <a:r>
              <a:rPr lang="ru-RU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605">
            <a:off x="318445" y="3845510"/>
            <a:ext cx="2232248" cy="243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C:\Documents and Settings\Администратор\Рабочий стол\доклад\фото данкетсу\SDC1692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100000" l="387" r="100000">
                        <a14:foregroundMark x1="18252" y1="69048" x2="62413" y2="69224"/>
                        <a14:foregroundMark x1="62568" y1="70018" x2="59010" y2="73898"/>
                        <a14:foregroundMark x1="68291" y1="67813" x2="98608" y2="34480"/>
                        <a14:backgroundMark x1="2166" y1="1940" x2="52359" y2="705"/>
                        <a14:backgroundMark x1="1083" y1="98060" x2="387" y2="66049"/>
                        <a14:backgroundMark x1="86543" y1="53175" x2="52359" y2="99030"/>
                        <a14:backgroundMark x1="9435" y1="73810" x2="58005" y2="71958"/>
                        <a14:backgroundMark x1="26063" y1="13051" x2="0" y2="38360"/>
                        <a14:backgroundMark x1="86234" y1="49471" x2="69915" y2="67460"/>
                        <a14:backgroundMark x1="16164" y1="69753" x2="16164" y2="69753"/>
                        <a14:backgroundMark x1="19490" y1="69929" x2="19490" y2="69929"/>
                        <a14:backgroundMark x1="18484" y1="69753" x2="18484" y2="69753"/>
                        <a14:backgroundMark x1="99149" y1="2910" x2="99613" y2="66843"/>
                        <a14:backgroundMark x1="69296" y1="67637" x2="87935" y2="47002"/>
                        <a14:backgroundMark x1="15236" y1="69665" x2="62413" y2="69665"/>
                        <a14:backgroundMark x1="59242" y1="70635" x2="59242" y2="70635"/>
                        <a14:backgroundMark x1="60634" y1="71429" x2="56922" y2="75485"/>
                        <a14:backgroundMark x1="68987" y1="75132" x2="70379" y2="71429"/>
                        <a14:backgroundMark x1="69838" y1="72310" x2="69992" y2="69224"/>
                        <a14:backgroundMark x1="69296" y1="67813" x2="74246" y2="61376"/>
                        <a14:backgroundMark x1="68987" y1="67372" x2="68987" y2="67372"/>
                        <a14:backgroundMark x1="70379" y1="65961" x2="70379" y2="65961"/>
                        <a14:backgroundMark x1="73395" y1="63580" x2="73395" y2="63580"/>
                        <a14:backgroundMark x1="74246" y1="62169" x2="74246" y2="62169"/>
                        <a14:backgroundMark x1="75715" y1="60494" x2="75715" y2="60494"/>
                        <a14:backgroundMark x1="77108" y1="59700" x2="77108" y2="59700"/>
                        <a14:backgroundMark x1="79969" y1="55908" x2="79969" y2="55908"/>
                        <a14:backgroundMark x1="80820" y1="54850" x2="80820" y2="54850"/>
                        <a14:backgroundMark x1="81903" y1="53880" x2="81903" y2="53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855">
            <a:off x="944919" y="1215847"/>
            <a:ext cx="4333167" cy="379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315">
                        <a14:backgroundMark x1="685" y1="1103" x2="0" y2="87864"/>
                        <a14:backgroundMark x1="4521" y1="401" x2="95753" y2="0"/>
                        <a14:backgroundMark x1="4658" y1="54162" x2="4658" y2="54162"/>
                        <a14:backgroundMark x1="1781" y1="87262" x2="1781" y2="87262"/>
                        <a14:backgroundMark x1="4658" y1="87262" x2="4658" y2="87262"/>
                        <a14:backgroundMark x1="94384" y1="35807" x2="94384" y2="35807"/>
                        <a14:backgroundMark x1="92329" y1="35707" x2="92329" y2="35707"/>
                        <a14:backgroundMark x1="95068" y1="13541" x2="95068" y2="13541"/>
                        <a14:backgroundMark x1="95890" y1="82648" x2="95890" y2="82648"/>
                        <a14:backgroundMark x1="94795" y1="70612" x2="94795" y2="70612"/>
                        <a14:backgroundMark x1="96301" y1="57974" x2="96301" y2="57974"/>
                        <a14:backgroundMark x1="6164" y1="86961" x2="6164" y2="86961"/>
                        <a14:backgroundMark x1="2192" y1="63691" x2="2192" y2="63691"/>
                        <a14:backgroundMark x1="1918" y1="49348" x2="1918" y2="49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509097" cy="479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766">
            <a:off x="2273598" y="3796221"/>
            <a:ext cx="2396090" cy="243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1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31750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манга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клуб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отаку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Danketsu</a:t>
            </a:r>
            <a:r>
              <a:rPr lang="ru-RU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18" y="1493834"/>
            <a:ext cx="3256602" cy="2437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Documents and Settings\Администратор\Рабочий стол\доклад\фото данкетсу\клуб Danketsu\лучшие фото Danketsu\DANKE,TS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1121"/>
            <a:ext cx="2631092" cy="27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Администратор\Рабочий стол\доклад\фото данкетсу\клуб Danketsu\лучшие фото Danketsu\Изображение 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33056"/>
            <a:ext cx="3256602" cy="2442617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Documents and Settings\Администратор\Рабочий стол\доклад\фото данкетсу\клуб Danketsu\лучшие фото Danketsu\Инна окт 2008 г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r="26680"/>
          <a:stretch/>
        </p:blipFill>
        <p:spPr bwMode="auto">
          <a:xfrm>
            <a:off x="5292080" y="1628800"/>
            <a:ext cx="2416583" cy="2208641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</a:t>
            </a:r>
            <a:r>
              <a:rPr lang="ru-RU" b="1" spc="50" dirty="0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ru-RU" b="1" spc="50" dirty="0" err="1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манга</a:t>
            </a:r>
            <a:r>
              <a:rPr lang="ru-RU" b="1" spc="50" dirty="0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клуб </a:t>
            </a:r>
            <a:r>
              <a:rPr lang="ru-RU" b="1" spc="50" dirty="0" err="1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отаку</a:t>
            </a:r>
            <a:r>
              <a:rPr lang="ru-RU" b="1" spc="50" dirty="0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b="1" spc="50" dirty="0" err="1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Danketsu</a:t>
            </a:r>
            <a:r>
              <a:rPr lang="ru-RU" b="1" spc="50" dirty="0" smtClean="0">
                <a:ln w="1143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b="1" spc="50" dirty="0">
              <a:ln w="1143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507" name="Picture 3" descr="C:\Documents and Settings\Администратор\Рабочий стол\доклад\фото данкетсу\клуб Danketsu\лучшие фото Danketsu\Наташа в Danketsu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4185"/>
            <a:ext cx="2304256" cy="3224616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Documents and Settings\Администратор\Рабочий стол\доклад\фото данкетсу\клуб Danketsu\лучшие фото Danketsu\IMG_1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00" y="3804525"/>
            <a:ext cx="3417168" cy="2562876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Documents and Settings\Администратор\Рабочий стол\доклад\фото данкетсу\Клуб Danketsu юбимая игра Твисте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05" y="1484784"/>
            <a:ext cx="2182150" cy="2909533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:\Documents and Settings\Администратор\Рабочий стол\доклад\фото данкетсу\презент проекта Япония -это в клубе Dankets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12" y="1400969"/>
            <a:ext cx="3003029" cy="2252272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5875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Рисунок 1" descr="P42701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90058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IMGP3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1521" y="3429000"/>
            <a:ext cx="3736576" cy="280243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 descr="Sillent Hill в исполнении североморских ребя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4053805"/>
            <a:ext cx="3528392" cy="264629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24731" y="1612441"/>
            <a:ext cx="3744416" cy="17526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Фестиваль</a:t>
            </a:r>
            <a:b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японской  культуры 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«</a:t>
            </a:r>
            <a:r>
              <a:rPr lang="en-US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YOROKONDE»</a:t>
            </a:r>
            <a:endParaRPr lang="ru-RU" b="1" i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24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манга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клуб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отаку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Danketsu</a:t>
            </a:r>
            <a:r>
              <a:rPr lang="ru-RU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555" name="Picture 3" descr="C:\Documents and Settings\Администратор\Рабочий стол\доклад\фото данкетсу\клуб Danketsu\лучшие фото Danketsu\x_968aac0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7" y="4005064"/>
            <a:ext cx="3167890" cy="23759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Documents and Settings\Администратор\Рабочий стол\доклад\фото данкетсу\клуб Danketsu\лучшие фото Danketsu\IMG_1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649954" cy="27376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Documents and Settings\Администратор\Рабочий стол\доклад\фото данкетсу\клуб Danketsu\лучшие фото Danketsu\x_626a656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168352" cy="23762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2102466" cy="15749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6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68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манга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клуб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отаку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Danketsu</a:t>
            </a:r>
            <a:r>
              <a:rPr lang="ru-RU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477111" y="1863636"/>
            <a:ext cx="2988840" cy="982960"/>
          </a:xfrm>
        </p:spPr>
        <p:txBody>
          <a:bodyPr>
            <a:noAutofit/>
            <a:scene3d>
              <a:camera prst="isometricLeftDown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</a:t>
            </a:r>
            <a:r>
              <a:rPr lang="ru-RU" sz="3600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-вечеринки  </a:t>
            </a:r>
            <a:r>
              <a:rPr lang="ru-RU" sz="3600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3600" b="1" i="1" spc="50" dirty="0" err="1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Ня</a:t>
            </a:r>
            <a:r>
              <a:rPr lang="ru-RU" sz="3600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en-US" sz="3600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party</a:t>
            </a:r>
            <a:r>
              <a:rPr lang="ru-RU" sz="3600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r>
              <a:rPr lang="en-US" sz="3600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3600" b="1" i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579" name="Picture 3" descr="C:\Documents and Settings\Администратор\Рабочий стол\доклад\фото данкетсу\клуб Danketsu\лучшие фото Danketsu\x_dafc2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2" y="1556792"/>
            <a:ext cx="3024353" cy="22682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Documents and Settings\Администратор\Рабочий стол\доклад\фото данкетсу\клуб Danketsu\лучшие фото Danketsu\данкетсу5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9" y="3991218"/>
            <a:ext cx="3282824" cy="24621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Documents and Settings\Администратор\Рабочий стол\доклад\фото данкетсу\клуб Danketsu\лучшие фото Danketsu\Яна 5 лет кл окт 20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6"/>
            <a:ext cx="3096344" cy="23222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Documents and Settings\Администратор\Рабочий стол\доклад\фото данкетсу\клуб Danketsu\лучшие фото Danketsu\x_28e69b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80" y="1667644"/>
            <a:ext cx="3283992" cy="24629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6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манга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клуб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отаку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Danketsu</a:t>
            </a:r>
            <a:r>
              <a:rPr lang="ru-RU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6626" name="Picture 2" descr="C:\Documents and Settings\Администратор\Рабочий стол\доклад\фото данкетсу\клуб Danketsu\лучшие фото Danketsu\призрак библиотечной кошки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2" y="1935996"/>
            <a:ext cx="6264696" cy="46051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412776"/>
            <a:ext cx="8413824" cy="52322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Призрак библиотечной Кошки</a:t>
            </a:r>
            <a:endParaRPr lang="ru-RU" sz="2800" b="1" cap="none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23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22"/>
            <a:ext cx="9198748" cy="688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"/>
          <a:stretch/>
        </p:blipFill>
        <p:spPr bwMode="auto">
          <a:xfrm>
            <a:off x="107504" y="14510"/>
            <a:ext cx="2459123" cy="4617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64" y="2203636"/>
            <a:ext cx="3528392" cy="242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7002" y="1991121"/>
            <a:ext cx="4176122" cy="295004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23" y="-89278"/>
            <a:ext cx="374967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 b="13692"/>
          <a:stretch/>
        </p:blipFill>
        <p:spPr bwMode="auto">
          <a:xfrm>
            <a:off x="5436096" y="-73254"/>
            <a:ext cx="3762652" cy="239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956156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 smtClean="0">
                <a:ln w="11430"/>
                <a:solidFill>
                  <a:srgbClr val="006B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Североморск – столица Северного Флота</a:t>
            </a:r>
            <a:endParaRPr lang="ru-RU" spc="50" dirty="0">
              <a:ln w="11430"/>
              <a:solidFill>
                <a:srgbClr val="006BC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0555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" y="-14647"/>
            <a:ext cx="9166820" cy="688729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манга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клуб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отаку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Danketsu</a:t>
            </a:r>
            <a:r>
              <a:rPr lang="ru-RU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531" name="Picture 3" descr="C:\Documents and Settings\Администратор\Рабочий стол\доклад\фото данкетсу\клуб Danketsu\лучшие фото Danketsu\SDC15976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3893" r="3531" b="2679"/>
          <a:stretch/>
        </p:blipFill>
        <p:spPr bwMode="auto">
          <a:xfrm>
            <a:off x="899592" y="1679117"/>
            <a:ext cx="2880320" cy="40364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375715" cy="25317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 descr="C:\Documents and Settings\Администратор\Рабочий стол\доклад\фото данкетсу\клуб Danketsu\лучшие фото Danketsu\SDC159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25101"/>
          <a:stretch/>
        </p:blipFill>
        <p:spPr bwMode="auto">
          <a:xfrm>
            <a:off x="4372495" y="4229100"/>
            <a:ext cx="4062755" cy="24405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5905" y="5715552"/>
            <a:ext cx="381642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 коллажей «</a:t>
            </a:r>
            <a:r>
              <a:rPr lang="ru-RU" sz="2800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АНИМЕВИДЕНИЕ» </a:t>
            </a:r>
            <a:endParaRPr lang="ru-RU" sz="2800" b="1" i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17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06" y="-35024"/>
            <a:ext cx="9277325" cy="69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Аниме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манга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клуб 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отаку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</a:t>
            </a:r>
            <a:r>
              <a:rPr lang="ru-RU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Danketsu</a:t>
            </a:r>
            <a:r>
              <a:rPr lang="ru-RU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47893"/>
            <a:ext cx="4392488" cy="29366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 descr="C:\Documents and Settings\Администратор\Рабочий стол\доклад\фото данкетсу\мастер класс по рисованию в стиле аниме Ира Колесник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74" y="1633512"/>
            <a:ext cx="3905294" cy="29289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Documents and Settings\Администратор\Рабочий стол\доклад\фото данкетсу\клуб Danketsu\лучшие фото Danketsu\IMG_60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/>
          <a:stretch/>
        </p:blipFill>
        <p:spPr bwMode="auto">
          <a:xfrm>
            <a:off x="3958952" y="4077072"/>
            <a:ext cx="3744416" cy="23255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0416"/>
            <a:ext cx="2840839" cy="37928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30 января 2011г. руководитель клуба «</a:t>
            </a:r>
            <a:r>
              <a:rPr lang="ru-RU" sz="28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Danketsu</a:t>
            </a:r>
            <a:r>
              <a:rPr lang="ru-RU" sz="2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» </a:t>
            </a:r>
            <a:r>
              <a:rPr lang="ru-RU" sz="2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sz="2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</a:br>
            <a:r>
              <a:rPr lang="ru-RU" sz="2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Инна </a:t>
            </a:r>
            <a:r>
              <a:rPr lang="ru-RU" sz="2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Калюжная </a:t>
            </a:r>
            <a:r>
              <a:rPr lang="ru-RU" sz="2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sz="2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</a:br>
            <a:r>
              <a:rPr lang="ru-RU" sz="2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стала «</a:t>
            </a:r>
            <a:r>
              <a:rPr lang="ru-RU" sz="2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Лучшим молодым читателем </a:t>
            </a:r>
            <a:r>
              <a:rPr lang="ru-RU" sz="2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>2010 года»</a:t>
            </a:r>
            <a:r>
              <a:rPr lang="ru-RU" sz="2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  <a:t/>
            </a:r>
            <a:br>
              <a:rPr lang="ru-RU" sz="28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rbel" pitchFamily="34" charset="0"/>
              </a:rPr>
            </a:br>
            <a:endParaRPr lang="ru-RU" sz="28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28677" name="Picture 5" descr="C:\Documents and Settings\Администратор\Рабочий стол\доклад\фото данкетсу\клуб Danketsu\лучшие фото Danketsu\IMG_608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/>
          <a:stretch/>
        </p:blipFill>
        <p:spPr bwMode="auto">
          <a:xfrm>
            <a:off x="3504455" y="1731482"/>
            <a:ext cx="1613211" cy="21629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55" y="1623686"/>
            <a:ext cx="3078088" cy="230856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3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31750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C:\Documents and Settings\Администратор\Рабочий стол\доклад\ШПЗ\ШПЗ руководитель Т Ф Старченко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572000" cy="34290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Documents and Settings\Администратор\Рабочий стол\доклад\ШПЗ\ШПЗ заняти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68" y="4077072"/>
            <a:ext cx="3297305" cy="247297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43" y="1484784"/>
            <a:ext cx="3271342" cy="2464021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3" y="-31750"/>
            <a:ext cx="82296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3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8256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Documents and Settings\Библиограф\Рабочий стол\обмен кольцам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607076"/>
            <a:ext cx="2719899" cy="203992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147" name="Picture 3" descr="C:\Documents and Settings\Библиограф\Рабочий стол\Сем.кодек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0272" y="1472937"/>
            <a:ext cx="1615957" cy="232667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6148" name="Picture 4" descr="C:\Documents and Settings\Библиограф\Рабочий стол\семья дет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008624"/>
            <a:ext cx="3555426" cy="237028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07076"/>
            <a:ext cx="2674015" cy="203992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3010" r="2378" b="1523"/>
          <a:stretch/>
        </p:blipFill>
        <p:spPr bwMode="auto">
          <a:xfrm>
            <a:off x="957462" y="4008625"/>
            <a:ext cx="3141318" cy="237028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Школа правовых знаний</a:t>
            </a:r>
            <a:br>
              <a:rPr lang="ru-RU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«Мы изучаем право»</a:t>
            </a:r>
          </a:p>
        </p:txBody>
      </p:sp>
    </p:spTree>
    <p:extLst>
      <p:ext uri="{BB962C8B-B14F-4D97-AF65-F5344CB8AC3E}">
        <p14:creationId xmlns:p14="http://schemas.microsoft.com/office/powerpoint/2010/main" val="40625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746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0714" r="3020" b="2883"/>
          <a:stretch/>
        </p:blipFill>
        <p:spPr bwMode="auto">
          <a:xfrm>
            <a:off x="1115616" y="1485625"/>
            <a:ext cx="3012568" cy="2091284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r="2416" b="3739"/>
          <a:stretch/>
        </p:blipFill>
        <p:spPr bwMode="auto">
          <a:xfrm>
            <a:off x="4788025" y="4152901"/>
            <a:ext cx="3232026" cy="2300436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1499" r="2201" b="3854"/>
          <a:stretch/>
        </p:blipFill>
        <p:spPr bwMode="auto">
          <a:xfrm>
            <a:off x="1008348" y="3895822"/>
            <a:ext cx="3429980" cy="2557514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 descr="C:\Documents and Settings\Администратор\Рабочий стол\доклад\ШПЗ\ШПЗ апрель 2010 закрытие сезон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09" y="1457422"/>
            <a:ext cx="3251200" cy="2438400"/>
          </a:xfrm>
          <a:prstGeom prst="rect">
            <a:avLst/>
          </a:prstGeom>
          <a:noFill/>
          <a:ln w="381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7463"/>
            <a:ext cx="82296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9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5875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 descr="C:\Documents and Settings\Администратор\Рабочий стол\доклад\ШПЗ\ШПЗ занятие в гор администрац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19688"/>
            <a:ext cx="3345165" cy="2508874"/>
          </a:xfrm>
          <a:prstGeom prst="rect">
            <a:avLst/>
          </a:prstGeom>
          <a:noFill/>
          <a:ln w="28575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72" y="3904483"/>
            <a:ext cx="3351077" cy="2524079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 descr="C:\Documents and Settings\Администратор\Рабочий стол\доклад\ШПЗ\ШПЗ открытие сезона председатель избиркома И.В.Стом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71928"/>
            <a:ext cx="3240360" cy="2430270"/>
          </a:xfrm>
          <a:prstGeom prst="rect">
            <a:avLst/>
          </a:prstGeom>
          <a:noFill/>
          <a:ln w="28575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Documents and Settings\Администратор\Рабочий стол\доклад\ШПЗ\ШПЗ 2010 год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71928"/>
            <a:ext cx="3204356" cy="2403267"/>
          </a:xfrm>
          <a:prstGeom prst="rect">
            <a:avLst/>
          </a:prstGeom>
          <a:noFill/>
          <a:ln w="28575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Школа правовых знаний</a:t>
            </a:r>
            <a:br>
              <a:rPr kumimoji="0" lang="ru-RU" sz="4400" b="1" i="0" u="none" strike="noStrike" kern="1200" cap="none" spc="50" normalizeH="0" baseline="0" noProof="0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4400" b="1" i="0" u="none" strike="noStrike" kern="1200" cap="none" spc="50" normalizeH="0" baseline="0" noProof="0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«Мы изучаем право»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39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0" y="-36514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280920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Принципы </a:t>
            </a:r>
            <a:r>
              <a:rPr lang="ru-RU" sz="4000" b="1" spc="50" dirty="0" smtClean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Школы правовых  знаний:</a:t>
            </a:r>
          </a:p>
          <a:p>
            <a:pPr algn="ctr"/>
            <a:endParaRPr lang="ru-RU" sz="1600" b="1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spc="50" dirty="0" smtClean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i="1" spc="50" dirty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добровольность посещения </a:t>
            </a:r>
            <a:r>
              <a:rPr lang="ru-RU" sz="2800" b="1" i="1" spc="50" dirty="0" smtClean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занятий;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spc="50" dirty="0" smtClean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заинтересованность</a:t>
            </a:r>
            <a:r>
              <a:rPr lang="ru-RU" sz="2800" b="1" i="1" spc="50" dirty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  <a:endParaRPr lang="ru-RU" sz="2800" b="1" i="1" spc="50" dirty="0" smtClean="0">
              <a:ln w="11430"/>
              <a:solidFill>
                <a:srgbClr val="E65D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spc="50" dirty="0" smtClean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ничего </a:t>
            </a:r>
            <a:r>
              <a:rPr lang="ru-RU" sz="2800" b="1" i="1" spc="50" dirty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с традиционными уроками;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spc="50" dirty="0" smtClean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вместо </a:t>
            </a:r>
            <a:r>
              <a:rPr lang="ru-RU" sz="2800" b="1" i="1" spc="50" dirty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оценок – заработанные своим интеллектуальным умом баллы, вместо домашних заданий – пища для ума</a:t>
            </a:r>
            <a:r>
              <a:rPr lang="ru-RU" sz="2800" b="1" i="1" spc="50" dirty="0" smtClean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1200" b="1" i="1" spc="50" dirty="0" smtClean="0">
              <a:ln w="11430"/>
              <a:solidFill>
                <a:srgbClr val="E65D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800" b="1" i="1" spc="50" dirty="0" smtClean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i="1" spc="50" dirty="0" smtClean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</a:t>
            </a:r>
            <a:r>
              <a:rPr lang="ru-RU" sz="3600" b="1" i="1" spc="50" dirty="0">
                <a:ln w="11430"/>
                <a:solidFill>
                  <a:srgbClr val="E65D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за диалог и общение!</a:t>
            </a:r>
          </a:p>
        </p:txBody>
      </p:sp>
    </p:spTree>
    <p:extLst>
      <p:ext uri="{BB962C8B-B14F-4D97-AF65-F5344CB8AC3E}">
        <p14:creationId xmlns:p14="http://schemas.microsoft.com/office/powerpoint/2010/main" val="34639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13" y="-3651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447593"/>
            <a:ext cx="3888431" cy="2916323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37" y="3447276"/>
            <a:ext cx="3888853" cy="291664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37" y="260648"/>
            <a:ext cx="3952843" cy="2964633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383829"/>
            <a:ext cx="576064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9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" y="-36514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C:\Documents and Settings\Администратор\Рабочий стол\доклад\ШПЗ\ШПЗ дискусс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17" y="192664"/>
            <a:ext cx="3985674" cy="29892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Documents and Settings\Администратор\Рабочий стол\доклад\ШПЗ\ШПЗ занятие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17" y="3377578"/>
            <a:ext cx="4057204" cy="30429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Documents and Settings\Администратор\Рабочий стол\доклад\ШПЗ\ШПЗ занятие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8616"/>
            <a:ext cx="4057203" cy="30429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56955"/>
            <a:ext cx="57610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9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31" y="-254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40" y="2314330"/>
            <a:ext cx="3135852" cy="235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" y="33560"/>
            <a:ext cx="3016651" cy="228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92" y="2263721"/>
            <a:ext cx="3076600" cy="235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24059" r="11766"/>
          <a:stretch/>
        </p:blipFill>
        <p:spPr bwMode="auto">
          <a:xfrm>
            <a:off x="73379" y="2321226"/>
            <a:ext cx="2857140" cy="233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91" y="31279"/>
            <a:ext cx="2992860" cy="224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16" y="33560"/>
            <a:ext cx="3127075" cy="22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33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Молодежь Североморска</a:t>
            </a:r>
            <a:endParaRPr lang="ru-RU" b="1" spc="50" dirty="0">
              <a:ln w="11430"/>
              <a:solidFill>
                <a:srgbClr val="33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76467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:\доклад\шаблоны молодежные\PeopleSlai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18" y="9922"/>
            <a:ext cx="9193818" cy="68880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user\Рабочий стол\Президен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5326" y="188640"/>
            <a:ext cx="3476628" cy="26432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9532" y="2780928"/>
            <a:ext cx="84249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«…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необходимо прививать вкус к правовой культуре, законопослушанию, уважению к правам других…»</a:t>
            </a:r>
          </a:p>
          <a:p>
            <a:endParaRPr lang="ru-RU" dirty="0"/>
          </a:p>
          <a:p>
            <a:pPr algn="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Президент Российской Федерации</a:t>
            </a:r>
          </a:p>
          <a:p>
            <a:pPr algn="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Дмитрий Медведев</a:t>
            </a:r>
          </a:p>
        </p:txBody>
      </p:sp>
    </p:spTree>
    <p:extLst>
      <p:ext uri="{BB962C8B-B14F-4D97-AF65-F5344CB8AC3E}">
        <p14:creationId xmlns:p14="http://schemas.microsoft.com/office/powerpoint/2010/main" val="37143732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Мои документы\таня\Анимация\235350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3522" y="3991267"/>
            <a:ext cx="2510566" cy="2637235"/>
          </a:xfrm>
          <a:prstGeom prst="rect">
            <a:avLst/>
          </a:prstGeom>
          <a:noFill/>
        </p:spPr>
      </p:pic>
      <p:pic>
        <p:nvPicPr>
          <p:cNvPr id="4099" name="Picture 3" descr="D:\Мои документы\аксенова\Фотоклуб свет и тень\Изображение 423.jpg"/>
          <p:cNvPicPr>
            <a:picLocks noChangeAspect="1" noChangeArrowheads="1"/>
          </p:cNvPicPr>
          <p:nvPr/>
        </p:nvPicPr>
        <p:blipFill rotWithShape="1">
          <a:blip r:embed="rId5" cstate="print"/>
          <a:srcRect l="5564" t="20870" r="2621" b="10708"/>
          <a:stretch/>
        </p:blipFill>
        <p:spPr bwMode="auto">
          <a:xfrm>
            <a:off x="5262711" y="476672"/>
            <a:ext cx="2660452" cy="264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 descr="G:\Документы\Безимени_9 х 6 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4" b="100000" l="4986" r="99247">
                        <a14:foregroundMark x1="39511" y1="39210" x2="36218" y2="45839"/>
                        <a14:foregroundMark x1="29257" y1="49224" x2="32926" y2="48378"/>
                        <a14:foregroundMark x1="32549" y1="48096" x2="36500" y2="45557"/>
                        <a14:foregroundMark x1="35183" y1="46544" x2="36877" y2="43724"/>
                        <a14:backgroundMark x1="40169" y1="29619" x2="39887" y2="38505"/>
                        <a14:backgroundMark x1="41110" y1="35402" x2="38476" y2="42172"/>
                        <a14:backgroundMark x1="30292" y1="49929" x2="37065" y2="47391"/>
                        <a14:backgroundMark x1="38664" y1="47391" x2="39135" y2="41608"/>
                        <a14:backgroundMark x1="48166" y1="31876" x2="66322" y2="21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75" b="40308"/>
          <a:stretch/>
        </p:blipFill>
        <p:spPr bwMode="auto">
          <a:xfrm>
            <a:off x="395536" y="169248"/>
            <a:ext cx="2735502" cy="21766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Администратор\Рабочий стол\с. и т. для сайта\Изображение 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4" y="3617540"/>
            <a:ext cx="3547735" cy="2661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дминистратор\Рабочий стол\с. и т. для сайта\фото 01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2695" r="8612"/>
          <a:stretch/>
        </p:blipFill>
        <p:spPr bwMode="auto">
          <a:xfrm rot="632631">
            <a:off x="5460458" y="3507839"/>
            <a:ext cx="3153855" cy="283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615" y="1484784"/>
            <a:ext cx="4331394" cy="206315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Фотоклуб</a:t>
            </a:r>
            <a:r>
              <a:rPr lang="ru-RU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«Свет и тень»</a:t>
            </a:r>
            <a:endParaRPr lang="ru-RU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583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5875"/>
            <a:ext cx="91757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Фотоклуб</a:t>
            </a:r>
            <a:r>
              <a:rPr lang="ru-RU" b="1" spc="50" dirty="0" smtClean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«Свет и тень</a:t>
            </a:r>
            <a:r>
              <a:rPr lang="ru-RU" b="1" spc="50" dirty="0" smtClean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b="1" spc="50" dirty="0">
              <a:ln w="11430"/>
              <a:solidFill>
                <a:srgbClr val="99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7891" name="Picture 3" descr="C:\Documents and Settings\Администратор\Рабочий стол\доклад\свет и тень и молодежь\Молнар - отчет по молодежи\SAM_7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02296"/>
            <a:ext cx="3168352" cy="2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Documents and Settings\Администратор\Рабочий стол\доклад\свет и тень и молодежь\Молнар - отчет по молодежи\SDC15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20" y="3825718"/>
            <a:ext cx="2951429" cy="221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/>
          <a:stretch/>
        </p:blipFill>
        <p:spPr bwMode="auto">
          <a:xfrm>
            <a:off x="4844319" y="1268760"/>
            <a:ext cx="3705632" cy="234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9" r="3988" b="11500"/>
          <a:stretch/>
        </p:blipFill>
        <p:spPr bwMode="auto">
          <a:xfrm>
            <a:off x="696863" y="3620262"/>
            <a:ext cx="4147456" cy="232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35307"/>
            <a:ext cx="1440160" cy="114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741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746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 descr="G:\SDC16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3456384" cy="259228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G:\SDC16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74" y="3717032"/>
            <a:ext cx="3528884" cy="264666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G:\фото женя\DSC_0434HD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92194"/>
            <a:ext cx="3024336" cy="21068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G:\фото женя\DSC_1127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4" y="4012748"/>
            <a:ext cx="3215513" cy="21525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128"/>
            <a:ext cx="82296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70290"/>
            <a:ext cx="1656184" cy="131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893" y="2970290"/>
            <a:ext cx="1656184" cy="131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741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7463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 descr="C:\Documents and Settings\Администратор\Рабочий стол\доклад\свет и тень и молодежь\воронеж североморск и его жизнь\Шоу + церемония награждении фотоконкурс фотоклуба_Свет и тень\DSC_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0" y="566364"/>
            <a:ext cx="3573922" cy="2382614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Documents and Settings\Администратор\Рабочий стол\доклад\свет и тень и молодежь\воронеж североморск и его жизнь\Шоу + церемония награждении фотоконкурс фотоклуба_Свет и тень\DSC_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22" y="3863107"/>
            <a:ext cx="3888431" cy="2592288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Documents and Settings\Администратор\Рабочий стол\доклад\свет и тень и молодежь\воронеж североморск и его жизнь\Шоу + церемония награждении фотоконкурс фотоклуба_Свет и тень\DSC_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66364"/>
            <a:ext cx="3688432" cy="2458955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C:\Documents and Settings\Администратор\Рабочий стол\доклад\свет и тень и молодежь\воронеж североморск и его жизнь\церемония нагр\IMGP7450_10х15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3" r="-4434" b="17275"/>
          <a:stretch/>
        </p:blipFill>
        <p:spPr bwMode="auto">
          <a:xfrm>
            <a:off x="1210122" y="3726612"/>
            <a:ext cx="2924075" cy="2728783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57488"/>
            <a:ext cx="822960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5351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0861"/>
            <a:ext cx="9300542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 descr="G:\y_17b9f4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4" y="3453432"/>
            <a:ext cx="3893530" cy="25908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G:\IMG_1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34" y="546891"/>
            <a:ext cx="3581668" cy="2686251"/>
          </a:xfrm>
          <a:prstGeom prst="rect">
            <a:avLst/>
          </a:prstGeom>
          <a:noFill/>
          <a:scene3d>
            <a:camera prst="obliqueTopRigh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17" y="3453432"/>
            <a:ext cx="3456302" cy="25908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69578" y="980728"/>
            <a:ext cx="4331394" cy="2063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err="1" smtClean="0">
                <a:ln w="11430"/>
                <a:solidFill>
                  <a:srgbClr val="DA1F28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Фотоклуб</a:t>
            </a:r>
            <a:r>
              <a:rPr kumimoji="0" lang="ru-RU" sz="4400" b="1" i="0" u="none" strike="noStrike" kern="1200" cap="none" spc="50" normalizeH="0" baseline="0" noProof="0" dirty="0" smtClean="0">
                <a:ln w="11430"/>
                <a:solidFill>
                  <a:srgbClr val="DA1F28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50" normalizeH="0" baseline="0" noProof="0" dirty="0" smtClean="0">
                <a:ln w="11430"/>
                <a:solidFill>
                  <a:srgbClr val="DA1F28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ru-RU" sz="4400" b="1" i="0" u="none" strike="noStrike" kern="1200" cap="none" spc="50" normalizeH="0" baseline="0" noProof="0" dirty="0" smtClean="0">
                <a:ln w="11430"/>
                <a:solidFill>
                  <a:srgbClr val="DA1F28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«Свет и тень»</a:t>
            </a:r>
            <a:endParaRPr kumimoji="0" lang="ru-RU" sz="4400" b="1" i="0" u="none" strike="noStrike" kern="1200" cap="none" spc="50" normalizeH="0" baseline="0" noProof="0" dirty="0">
              <a:ln w="11430"/>
              <a:solidFill>
                <a:srgbClr val="DA1F28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9" y="319534"/>
            <a:ext cx="165893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5351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:\доклад\шаблоны молодежные\PeoplePrint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7"/>
            <a:ext cx="9196313" cy="69519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16 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7590"/>
            <a:ext cx="3751436" cy="2686196"/>
          </a:xfrm>
          <a:prstGeom prst="rect">
            <a:avLst/>
          </a:prstGeom>
          <a:noFill/>
          <a:ln w="38100">
            <a:solidFill>
              <a:srgbClr val="127C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20 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2" y="1259632"/>
            <a:ext cx="4033234" cy="231338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15 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43" y="3717590"/>
            <a:ext cx="1927459" cy="2706363"/>
          </a:xfrm>
          <a:prstGeom prst="rect">
            <a:avLst/>
          </a:prstGeom>
          <a:noFill/>
          <a:ln w="38100">
            <a:solidFill>
              <a:srgbClr val="127C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Лена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590"/>
            <a:ext cx="2004233" cy="2686196"/>
          </a:xfrm>
          <a:prstGeom prst="rect">
            <a:avLst/>
          </a:prstGeom>
          <a:noFill/>
          <a:ln w="38100">
            <a:solidFill>
              <a:srgbClr val="127C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7" y="980728"/>
            <a:ext cx="2527582" cy="235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827584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spc="50" normalizeH="0" baseline="0" noProof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nsolas"/>
                <a:ea typeface="+mj-ea"/>
                <a:cs typeface="+mj-cs"/>
              </a:rPr>
              <a:t>Орден КИРПИЧА и МУЗЫ «РАДУЖЕНЬ»</a:t>
            </a:r>
            <a:endParaRPr kumimoji="0" lang="ru-RU" sz="4400" b="1" i="0" u="none" strike="noStrike" kern="1200" spc="50" normalizeH="0" baseline="0" noProof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onsola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1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"/>
            <a:ext cx="9229726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24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383854"/>
            <a:ext cx="3681625" cy="2470935"/>
          </a:xfrm>
          <a:prstGeom prst="rect">
            <a:avLst/>
          </a:prstGeom>
          <a:noFill/>
          <a:ln w="57150">
            <a:solidFill>
              <a:srgbClr val="127C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26 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15268"/>
            <a:ext cx="2232248" cy="2236666"/>
          </a:xfrm>
          <a:prstGeom prst="rect">
            <a:avLst/>
          </a:prstGeom>
          <a:noFill/>
          <a:ln w="57150">
            <a:solidFill>
              <a:srgbClr val="127C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29 0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28" y="1397968"/>
            <a:ext cx="1368152" cy="2358061"/>
          </a:xfrm>
          <a:prstGeom prst="rect">
            <a:avLst/>
          </a:prstGeom>
          <a:noFill/>
          <a:ln w="57150">
            <a:solidFill>
              <a:srgbClr val="127C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18" y="3907673"/>
            <a:ext cx="3677983" cy="2422532"/>
          </a:xfrm>
          <a:prstGeom prst="rect">
            <a:avLst/>
          </a:prstGeom>
          <a:noFill/>
          <a:ln w="57150">
            <a:solidFill>
              <a:srgbClr val="127C6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33"/>
            <a:ext cx="8229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83854"/>
            <a:ext cx="1937717" cy="189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6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:\доклад\шаблоны молодежные\PeopleSlai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94" y="-12601"/>
            <a:ext cx="9201794" cy="68747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8" y="1446417"/>
            <a:ext cx="3665093" cy="3016273"/>
          </a:xfrm>
          <a:prstGeom prst="rect">
            <a:avLst/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361">
            <a:off x="4027367" y="1012914"/>
            <a:ext cx="5036001" cy="3838029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0" y="-16744"/>
            <a:ext cx="8229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07" y="1236787"/>
            <a:ext cx="1496519" cy="146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5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:\доклад\шаблоны молодежные\PeoplePrint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5780"/>
            <a:ext cx="9753600" cy="7315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Литературный праздник «Северное притяжение»</a:t>
            </a:r>
            <a:endParaRPr lang="ru-RU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22807"/>
            <a:ext cx="3006278" cy="2254709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22807"/>
            <a:ext cx="3019995" cy="2264997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35807"/>
            <a:ext cx="3003500" cy="2252625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35806"/>
            <a:ext cx="3003500" cy="2252625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5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Юношеский абонемент</a:t>
            </a:r>
            <a:br>
              <a:rPr lang="ru-RU" sz="4000" b="1" cap="all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000" b="1" cap="all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ЦГБ</a:t>
            </a:r>
            <a:endParaRPr lang="ru-RU" sz="4000" b="1" cap="all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34268" y="692696"/>
            <a:ext cx="4040188" cy="63976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cap="all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1995 год</a:t>
            </a:r>
            <a:endParaRPr lang="ru-RU" cap="all" dirty="0">
              <a:ln w="0"/>
              <a:solidFill>
                <a:schemeClr val="accent3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716016" y="692696"/>
            <a:ext cx="4041775" cy="63976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cap="all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2008 год</a:t>
            </a:r>
            <a:endParaRPr lang="ru-RU" cap="all" dirty="0">
              <a:ln w="0"/>
              <a:solidFill>
                <a:schemeClr val="accent3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340768"/>
            <a:ext cx="3417387" cy="2376264"/>
          </a:xfrm>
          <a:prstGeom prst="rect">
            <a:avLst/>
          </a:prstGeom>
          <a:ln w="57150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169945" cy="2376264"/>
          </a:xfrm>
          <a:prstGeom prst="rect">
            <a:avLst/>
          </a:prstGeom>
          <a:ln w="571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H:\доклад\19 июня 2010г. гимназисты на мероприяти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7"/>
            <a:ext cx="3456384" cy="23870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доклад\Изображение 0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4074"/>
            <a:ext cx="3168352" cy="23762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1751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407" cy="68561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Дискуссионно</a:t>
            </a:r>
            <a:r>
              <a:rPr lang="ru-RU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творческий клуб "Северный мост</a:t>
            </a:r>
            <a:r>
              <a:rPr lang="ru-RU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endParaRPr lang="ru-RU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556" name="Picture 4" descr="C:\Documents and Settings\Людмила\Мои документы\Downloads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57" l="99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2879167" cy="287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Documents and Settings\Людмила\Мои документы\Downloads\ЛОГ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203" y="1420769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4"/>
            <a:ext cx="9144001" cy="686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Рецепт создания молодежных читательских клубов:</a:t>
            </a:r>
            <a:endParaRPr lang="ru-RU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нимательно 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слушать и слышать своих </a:t>
            </a:r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читателей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  <a:endParaRPr lang="ru-RU" b="1" i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чутко 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ловить идеи, исходящие от них – </a:t>
            </a:r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идеи просто</a:t>
            </a:r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витают в воздухе в молодежной </a:t>
            </a:r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среде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  <a:endParaRPr lang="ru-RU" b="1" i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уметь 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профессионально адаптировать эти идеи к библиотечным </a:t>
            </a:r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реалиям; </a:t>
            </a:r>
          </a:p>
          <a:p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красиво 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занимательно воплотить их в </a:t>
            </a:r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реальность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  <a:endParaRPr lang="ru-RU" b="1" i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мешать полету творческой фантазии. </a:t>
            </a:r>
            <a:endParaRPr lang="ru-RU" b="1" i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i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Творческих удач!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5351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1024" cy="685800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5311">
            <a:off x="657906" y="464808"/>
            <a:ext cx="2261156" cy="481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3472"/>
            <a:ext cx="3255963" cy="436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361">
            <a:off x="6457875" y="704232"/>
            <a:ext cx="2213415" cy="456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3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2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474288" cy="462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92" y="116632"/>
            <a:ext cx="6454704" cy="462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3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537">
            <a:off x="6523256" y="3404287"/>
            <a:ext cx="2545715" cy="169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3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2243">
            <a:off x="2332251" y="1077030"/>
            <a:ext cx="2503184" cy="173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4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72" y="-32010"/>
            <a:ext cx="9144000" cy="68900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4000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«</a:t>
            </a:r>
            <a:r>
              <a:rPr lang="en-US" sz="4000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HOMO  LUDENS</a:t>
            </a:r>
            <a:r>
              <a:rPr lang="ru-RU" sz="4000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» – </a:t>
            </a:r>
            <a:r>
              <a:rPr lang="ru-RU" sz="4000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Люди </a:t>
            </a:r>
            <a:r>
              <a:rPr lang="ru-RU" sz="4000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играющие</a:t>
            </a:r>
            <a:endParaRPr lang="ru-RU" sz="4000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Рисунок 3" descr="14 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69958"/>
            <a:ext cx="2563436" cy="244891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17032"/>
            <a:ext cx="2784225" cy="25347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1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05" y="3876061"/>
            <a:ext cx="3186511" cy="237574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13 0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21" y="1506835"/>
            <a:ext cx="3744416" cy="21751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5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895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r="2741"/>
          <a:stretch/>
        </p:blipFill>
        <p:spPr bwMode="auto">
          <a:xfrm>
            <a:off x="5868144" y="340774"/>
            <a:ext cx="3051301" cy="457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4" y="2276872"/>
            <a:ext cx="1541604" cy="296209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50191">
            <a:off x="1916990" y="3541706"/>
            <a:ext cx="3305229" cy="2449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6" y="65843"/>
            <a:ext cx="2624800" cy="17727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704" y="1656686"/>
            <a:ext cx="3159608" cy="21012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3907" r="2878" b="4315"/>
          <a:stretch/>
        </p:blipFill>
        <p:spPr bwMode="auto">
          <a:xfrm>
            <a:off x="3541834" y="79585"/>
            <a:ext cx="2065283" cy="2073893"/>
          </a:xfrm>
          <a:prstGeom prst="ellipse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9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rgbClr val="5EA226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405</Words>
  <Application>Microsoft Office PowerPoint</Application>
  <PresentationFormat>Экран (4:3)</PresentationFormat>
  <Paragraphs>75</Paragraphs>
  <Slides>51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51</vt:i4>
      </vt:variant>
    </vt:vector>
  </HeadingPairs>
  <TitlesOfParts>
    <vt:vector size="63" baseType="lpstr">
      <vt:lpstr>Тема Office</vt:lpstr>
      <vt:lpstr>Апекс</vt:lpstr>
      <vt:lpstr>3_Апекс</vt:lpstr>
      <vt:lpstr>5_Апекс</vt:lpstr>
      <vt:lpstr>1_Апекс</vt:lpstr>
      <vt:lpstr>2_Апекс</vt:lpstr>
      <vt:lpstr>4_Апекс</vt:lpstr>
      <vt:lpstr>1_Тема Office</vt:lpstr>
      <vt:lpstr>2_Тема Office</vt:lpstr>
      <vt:lpstr>3_Тема Office</vt:lpstr>
      <vt:lpstr>6_Апекс</vt:lpstr>
      <vt:lpstr>7_Апекс</vt:lpstr>
      <vt:lpstr>Деятельность молодежных читательских клубов как средство позитивной самореализации молодежи.</vt:lpstr>
      <vt:lpstr>Центральной  городской библиотеке – 60.</vt:lpstr>
      <vt:lpstr>Североморск – столица Северного Флота</vt:lpstr>
      <vt:lpstr>Молодежь Североморска</vt:lpstr>
      <vt:lpstr>Юношеский абонемент  ЦГБ</vt:lpstr>
      <vt:lpstr>Презентация PowerPoint</vt:lpstr>
      <vt:lpstr>Презентация PowerPoint</vt:lpstr>
      <vt:lpstr>«HOMO  LUDENS» – Люди играющие</vt:lpstr>
      <vt:lpstr>Презентация PowerPoint</vt:lpstr>
      <vt:lpstr>2001 год - Центр информационной поддержки молодежи</vt:lpstr>
      <vt:lpstr>2003 год</vt:lpstr>
      <vt:lpstr>Открываем новый клуб:</vt:lpstr>
      <vt:lpstr>Клуб интеллектуальной игры «ЧТО? ГДЕ? КОГДА?»</vt:lpstr>
      <vt:lpstr>24  ЯНВАРЯ  2004 г. –   ОТКРЫТИЕ  СЕВЕРОМОРСКОГО  ОТДЕЛЕНИЯ  КЛУБА </vt:lpstr>
      <vt:lpstr>Клуб «ЧТО? ГДЕ? КОГДА?»</vt:lpstr>
      <vt:lpstr>    Пять причин необходимости вступить                в клуб "Что? Где? Когда?":                     1. Проверить свои знания, логику и мышление,  добавить «парочку извилин».           2. Найти новых  друзей, увлеченных  общими  интересами «убить время с пользой».           3. Создать свою  сплоченную команду единомышленников, которым нечего делать  рано утром в воскресенье.           4. Учиться концентрировать свои силы, внимание,    внутренний потенциал в экстремальных условиях,     когда нужно «порвать всех».          5. Участвовать в выездных турнирах игры «Что? Где? Когда?» в других городах России, чтобы показать,    на что мы способны. </vt:lpstr>
      <vt:lpstr>Презентация PowerPoint</vt:lpstr>
      <vt:lpstr>Клуб  «ЧТО? ГДЕ? КОГДА?»</vt:lpstr>
      <vt:lpstr> Клуб  «ЧТО?ГДЕ?   КОГДА?»</vt:lpstr>
      <vt:lpstr>КЛУБ «ЧТО? ГДЕ? КОГДА?»</vt:lpstr>
      <vt:lpstr>Команда «Альянс»</vt:lpstr>
      <vt:lpstr>Клуб «ЧТО? ГДЕ? КОГДА?»</vt:lpstr>
      <vt:lpstr>Аниме и манга клуб отаку «Danketsu» </vt:lpstr>
      <vt:lpstr>Аниме и манга клуб отаку «Danketsu» </vt:lpstr>
      <vt:lpstr>Аниме и манга клуб отаку «Danketsu» </vt:lpstr>
      <vt:lpstr>Презентация PowerPoint</vt:lpstr>
      <vt:lpstr>Аниме и манга клуб отаку «Danketsu» </vt:lpstr>
      <vt:lpstr>Аниме и манга клуб отаку «Danketsu» </vt:lpstr>
      <vt:lpstr>Аниме и манга клуб отаку «Danketsu» </vt:lpstr>
      <vt:lpstr>Аниме и манга клуб отаку «Danketsu» </vt:lpstr>
      <vt:lpstr>Аниме и манга клуб отаку «Danketsu» </vt:lpstr>
      <vt:lpstr>30 января 2011г. руководитель клуба «Danketsu»  Инна Калюжная  стала «Лучшим молодым читателем 2010 года» </vt:lpstr>
      <vt:lpstr>Презентация PowerPoint</vt:lpstr>
      <vt:lpstr>Школа правовых знаний «Мы изучаем право»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Фотоклуб «Свет и тень»</vt:lpstr>
      <vt:lpstr>Фотоклуб «Свет и тень»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Литературный праздник «Северное притяжение»</vt:lpstr>
      <vt:lpstr>Дискуссионно - творческий клуб "Северный мост"</vt:lpstr>
      <vt:lpstr>Рецепт создания молодежных читательских клубов: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Юношество</cp:lastModifiedBy>
  <cp:revision>141</cp:revision>
  <dcterms:modified xsi:type="dcterms:W3CDTF">2011-10-09T10:49:02Z</dcterms:modified>
</cp:coreProperties>
</file>